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5" r:id="rId1"/>
  </p:sldMasterIdLst>
  <p:notesMasterIdLst>
    <p:notesMasterId r:id="rId15"/>
  </p:notesMasterIdLst>
  <p:sldIdLst>
    <p:sldId id="289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redith DiPietro" initials="M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9877" autoAdjust="0"/>
  </p:normalViewPr>
  <p:slideViewPr>
    <p:cSldViewPr snapToGrid="0" snapToObjects="1">
      <p:cViewPr>
        <p:scale>
          <a:sx n="44" d="100"/>
          <a:sy n="44" d="100"/>
        </p:scale>
        <p:origin x="-1266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3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DBD76-1F66-F847-B5A2-DE086C4B290A}" type="datetimeFigureOut">
              <a:rPr lang="en-US" smtClean="0"/>
              <a:t>11/11/2011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BD3F7-705B-454E-9F7A-A022413E32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748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BD3F7-705B-454E-9F7A-A022413E32A4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718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BD3F7-705B-454E-9F7A-A022413E32A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821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4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BD3F7-705B-454E-9F7A-A022413E32A4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160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1" y="886938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1" y="3897085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pic>
        <p:nvPicPr>
          <p:cNvPr id="30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881597"/>
            <a:ext cx="9144001" cy="1090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Straight Connector 30"/>
          <p:cNvSpPr>
            <a:spLocks noChangeShapeType="1"/>
          </p:cNvSpPr>
          <p:nvPr userDrawn="1"/>
        </p:nvSpPr>
        <p:spPr bwMode="auto">
          <a:xfrm flipH="1">
            <a:off x="859969" y="3576081"/>
            <a:ext cx="7108371" cy="0"/>
          </a:xfrm>
          <a:prstGeom prst="line">
            <a:avLst/>
          </a:prstGeom>
          <a:noFill/>
          <a:ln w="57150" cap="flat" cmpd="thickThin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A56EEE0E-EDB0-4D84-86B0-50833DF22902}" type="datetime2">
              <a:rPr lang="en-US" smtClean="0"/>
              <a:t>Friday, November 11,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5114372C-B5AB-4C39-B273-B99224EB4DD5}" type="datetime2">
              <a:rPr lang="en-US" smtClean="0"/>
              <a:t>Friday, November 11,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  <a:prstGeom prst="rect">
            <a:avLst/>
          </a:prstGeom>
        </p:spPr>
        <p:txBody>
          <a:bodyPr/>
          <a:lstStyle/>
          <a:p>
            <a:fld id="{3AD8CDC4-3D19-4983-B478-82F6B8E5AB66}" type="datetime2">
              <a:rPr lang="en-US" smtClean="0"/>
              <a:t>Friday, November 11,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  <a:prstGeom prst="rect">
            <a:avLst/>
          </a:prstGeom>
        </p:spPr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84B82477-D5D3-4181-8C11-75D0F2433A87}" type="datetime2">
              <a:rPr lang="en-US" smtClean="0"/>
              <a:t>Friday, November 11, 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213E253B-1893-4367-8BAE-DF4BC10DC578}" type="datetime2">
              <a:rPr lang="en-US" smtClean="0"/>
              <a:t>Friday, November 11, 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rtlCol="0"/>
          <a:lstStyle/>
          <a:p>
            <a:fld id="{8B62300D-25B3-4603-86C9-4CB776489F00}" type="datetime2">
              <a:rPr lang="en-US" smtClean="0"/>
              <a:t>Friday, November 11, 2011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rtlCol="0"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C6314AD9-FCC8-48B7-B85B-012A91320DFF}" type="datetime2">
              <a:rPr lang="en-US" smtClean="0"/>
              <a:t>Friday, November 11, 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rtlCol="0"/>
          <a:lstStyle/>
          <a:p>
            <a:fld id="{3182DC50-D5DB-4F94-B367-9876CD2C4012}" type="datetime2">
              <a:rPr lang="en-US" smtClean="0"/>
              <a:t>Friday, November 11, 2011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rtlCol="0"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rtlCol="0"/>
          <a:lstStyle/>
          <a:p>
            <a:fld id="{292EB412-E790-42EA-81FE-2925D3A43D91}" type="datetime2">
              <a:rPr lang="en-US" smtClean="0"/>
              <a:t>Friday, November 11, 2011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rtlCol="0"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497284" y="3145970"/>
            <a:ext cx="6858001" cy="566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4156" r:id="rId1"/>
    <p:sldLayoutId id="2147484157" r:id="rId2"/>
    <p:sldLayoutId id="2147484158" r:id="rId3"/>
    <p:sldLayoutId id="2147484159" r:id="rId4"/>
    <p:sldLayoutId id="2147484160" r:id="rId5"/>
    <p:sldLayoutId id="2147484161" r:id="rId6"/>
    <p:sldLayoutId id="2147484162" r:id="rId7"/>
    <p:sldLayoutId id="2147484163" r:id="rId8"/>
    <p:sldLayoutId id="2147484164" r:id="rId9"/>
    <p:sldLayoutId id="2147484165" r:id="rId10"/>
    <p:sldLayoutId id="2147484166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mailto:mdipietr@uncc.ed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2889" y="566056"/>
            <a:ext cx="7679111" cy="2707834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latin typeface="+mn-lt"/>
              </a:rPr>
              <a:t>The Pedagogy &amp; Practice of Virtual School Teaching: Meeting the Needs of Virtual School Teachers through Professional Development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9575" y="4128114"/>
            <a:ext cx="6733127" cy="1896982"/>
          </a:xfrm>
        </p:spPr>
        <p:txBody>
          <a:bodyPr>
            <a:noAutofit/>
          </a:bodyPr>
          <a:lstStyle/>
          <a:p>
            <a:pPr algn="ctr"/>
            <a:r>
              <a:rPr lang="en-US" sz="2400" spc="-100" dirty="0" smtClean="0">
                <a:solidFill>
                  <a:schemeClr val="tx1"/>
                </a:solidFill>
                <a:ea typeface="+mj-ea"/>
                <a:cs typeface="+mj-cs"/>
              </a:rPr>
              <a:t>Meredith </a:t>
            </a:r>
            <a:r>
              <a:rPr lang="en-US" sz="2400" spc="-100" dirty="0" err="1" smtClean="0">
                <a:solidFill>
                  <a:schemeClr val="tx1"/>
                </a:solidFill>
                <a:ea typeface="+mj-ea"/>
                <a:cs typeface="+mj-cs"/>
              </a:rPr>
              <a:t>DiPietro</a:t>
            </a:r>
            <a:r>
              <a:rPr lang="en-US" sz="2400" spc="-100" dirty="0" smtClean="0">
                <a:solidFill>
                  <a:schemeClr val="tx1"/>
                </a:solidFill>
                <a:ea typeface="+mj-ea"/>
                <a:cs typeface="+mj-cs"/>
              </a:rPr>
              <a:t>, PhD</a:t>
            </a:r>
          </a:p>
          <a:p>
            <a:pPr algn="ctr"/>
            <a:r>
              <a:rPr lang="en-US" sz="2400" spc="-100" dirty="0">
                <a:solidFill>
                  <a:schemeClr val="tx1"/>
                </a:solidFill>
                <a:ea typeface="+mj-ea"/>
                <a:cs typeface="+mj-cs"/>
              </a:rPr>
              <a:t>U</a:t>
            </a:r>
            <a:r>
              <a:rPr lang="en-US" sz="2400" spc="-100" dirty="0" smtClean="0">
                <a:solidFill>
                  <a:schemeClr val="tx1"/>
                </a:solidFill>
                <a:ea typeface="+mj-ea"/>
                <a:cs typeface="+mj-cs"/>
              </a:rPr>
              <a:t>niversity of North Carolina at Charlotte</a:t>
            </a:r>
            <a:endParaRPr lang="en-US" sz="2400" spc="-100" dirty="0">
              <a:solidFill>
                <a:schemeClr val="tx1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3966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731838"/>
          </a:xfrm>
        </p:spPr>
        <p:txBody>
          <a:bodyPr/>
          <a:lstStyle/>
          <a:p>
            <a:r>
              <a:rPr lang="en-US" dirty="0" smtClean="0"/>
              <a:t>Fulfilling Content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837714" cy="5254752"/>
          </a:xfrm>
        </p:spPr>
        <p:txBody>
          <a:bodyPr/>
          <a:lstStyle/>
          <a:p>
            <a:r>
              <a:rPr lang="en-US" dirty="0"/>
              <a:t>Articulated needs: </a:t>
            </a:r>
            <a:endParaRPr lang="en-US" dirty="0" smtClean="0"/>
          </a:p>
          <a:p>
            <a:pPr lvl="1"/>
            <a:r>
              <a:rPr lang="en-US" dirty="0" smtClean="0"/>
              <a:t>Opportunities </a:t>
            </a:r>
            <a:r>
              <a:rPr lang="en-US" dirty="0"/>
              <a:t>to observe other VS </a:t>
            </a:r>
            <a:r>
              <a:rPr lang="en-US" dirty="0" smtClean="0"/>
              <a:t>courses</a:t>
            </a:r>
            <a:r>
              <a:rPr lang="en-US" dirty="0"/>
              <a:t>; </a:t>
            </a:r>
            <a:endParaRPr lang="en-US" dirty="0" smtClean="0"/>
          </a:p>
          <a:p>
            <a:pPr lvl="1"/>
            <a:r>
              <a:rPr lang="en-US" dirty="0" smtClean="0"/>
              <a:t>Opportunities </a:t>
            </a:r>
            <a:r>
              <a:rPr lang="en-US" dirty="0"/>
              <a:t>to share experiences implementing new </a:t>
            </a:r>
            <a:r>
              <a:rPr lang="en-US" dirty="0" smtClean="0"/>
              <a:t>strategies </a:t>
            </a:r>
          </a:p>
          <a:p>
            <a:pPr lvl="1"/>
            <a:r>
              <a:rPr lang="en-US" dirty="0" smtClean="0"/>
              <a:t>How </a:t>
            </a:r>
            <a:r>
              <a:rPr lang="en-US" dirty="0"/>
              <a:t>to utilize discussion boards to foster meaningful dialogue about the content building </a:t>
            </a:r>
            <a:r>
              <a:rPr lang="en-US" dirty="0" smtClean="0"/>
              <a:t>community</a:t>
            </a:r>
          </a:p>
          <a:p>
            <a:endParaRPr lang="en-US" dirty="0"/>
          </a:p>
          <a:p>
            <a:r>
              <a:rPr lang="en-US" dirty="0"/>
              <a:t>Aside from Content Area….Factors for consideration</a:t>
            </a:r>
          </a:p>
          <a:p>
            <a:pPr lvl="1"/>
            <a:r>
              <a:rPr lang="en-US" dirty="0"/>
              <a:t>The LMS system</a:t>
            </a:r>
          </a:p>
          <a:p>
            <a:pPr lvl="1"/>
            <a:r>
              <a:rPr lang="en-US" dirty="0"/>
              <a:t>The amount of control/autonomy VS teacher has</a:t>
            </a:r>
          </a:p>
          <a:p>
            <a:pPr lvl="1"/>
            <a:r>
              <a:rPr lang="en-US" dirty="0"/>
              <a:t>Student’s access to technology (firewalls, equity,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7133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954" y="116377"/>
            <a:ext cx="7467600" cy="721823"/>
          </a:xfrm>
        </p:spPr>
        <p:txBody>
          <a:bodyPr/>
          <a:lstStyle/>
          <a:p>
            <a:r>
              <a:rPr lang="en-US" dirty="0" smtClean="0"/>
              <a:t>Support From Existing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936" y="1066800"/>
            <a:ext cx="8249035" cy="5334000"/>
          </a:xfrm>
        </p:spPr>
        <p:txBody>
          <a:bodyPr>
            <a:noAutofit/>
          </a:bodyPr>
          <a:lstStyle/>
          <a:p>
            <a:pPr marL="68580" lvl="3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Core Characteristics: Drawing from Existing Research</a:t>
            </a:r>
            <a:endParaRPr lang="en-US" sz="2800" dirty="0"/>
          </a:p>
          <a:p>
            <a:pPr marL="68580" lvl="3" indent="0"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411480" lvl="3" indent="-342900"/>
            <a:r>
              <a:rPr lang="en-US" sz="2400" dirty="0" smtClean="0">
                <a:solidFill>
                  <a:schemeClr val="tx1"/>
                </a:solidFill>
              </a:rPr>
              <a:t>General foci:  </a:t>
            </a:r>
            <a:r>
              <a:rPr lang="en-US" sz="2400" i="1" dirty="0" smtClean="0">
                <a:solidFill>
                  <a:schemeClr val="tx1"/>
                </a:solidFill>
              </a:rPr>
              <a:t>content </a:t>
            </a:r>
            <a:r>
              <a:rPr lang="en-US" sz="2400" i="1" dirty="0">
                <a:solidFill>
                  <a:schemeClr val="tx1"/>
                </a:solidFill>
              </a:rPr>
              <a:t>specific knowledge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i="1" dirty="0">
                <a:solidFill>
                  <a:schemeClr val="tx1"/>
                </a:solidFill>
              </a:rPr>
              <a:t>opportunities for active learning</a:t>
            </a:r>
            <a:r>
              <a:rPr lang="en-US" sz="2400" dirty="0">
                <a:solidFill>
                  <a:schemeClr val="tx1"/>
                </a:solidFill>
              </a:rPr>
              <a:t>, and </a:t>
            </a:r>
            <a:r>
              <a:rPr lang="en-US" sz="2400" dirty="0" smtClean="0">
                <a:solidFill>
                  <a:schemeClr val="tx1"/>
                </a:solidFill>
              </a:rPr>
              <a:t>the </a:t>
            </a:r>
            <a:r>
              <a:rPr lang="en-US" sz="2400" i="1" dirty="0">
                <a:solidFill>
                  <a:schemeClr val="tx1"/>
                </a:solidFill>
              </a:rPr>
              <a:t>development of </a:t>
            </a:r>
            <a:r>
              <a:rPr lang="en-US" sz="2400" i="1" dirty="0" smtClean="0">
                <a:solidFill>
                  <a:schemeClr val="tx1"/>
                </a:solidFill>
              </a:rPr>
              <a:t>coherence</a:t>
            </a:r>
            <a:endParaRPr lang="en-US" sz="2400" dirty="0"/>
          </a:p>
          <a:p>
            <a:pPr marL="411480" lvl="3" indent="-342900"/>
            <a:endParaRPr lang="en-US" sz="1600" dirty="0">
              <a:solidFill>
                <a:schemeClr val="tx1"/>
              </a:solidFill>
            </a:endParaRPr>
          </a:p>
          <a:p>
            <a:pPr marL="411480" lvl="3" indent="-342900"/>
            <a:r>
              <a:rPr lang="en-US" sz="2400" dirty="0" smtClean="0">
                <a:solidFill>
                  <a:schemeClr val="tx1"/>
                </a:solidFill>
              </a:rPr>
              <a:t>Collective par</a:t>
            </a:r>
            <a:r>
              <a:rPr lang="en-US" sz="2400" i="1" dirty="0" smtClean="0">
                <a:solidFill>
                  <a:schemeClr val="tx1"/>
                </a:solidFill>
              </a:rPr>
              <a:t>ticipation</a:t>
            </a:r>
            <a:r>
              <a:rPr lang="en-US" sz="2400" dirty="0" smtClean="0">
                <a:solidFill>
                  <a:schemeClr val="tx1"/>
                </a:solidFill>
              </a:rPr>
              <a:t>: Grouping </a:t>
            </a:r>
            <a:r>
              <a:rPr lang="en-US" sz="2400" dirty="0">
                <a:solidFill>
                  <a:schemeClr val="tx1"/>
                </a:solidFill>
              </a:rPr>
              <a:t>participants </a:t>
            </a:r>
            <a:r>
              <a:rPr lang="en-US" sz="2400" dirty="0" smtClean="0">
                <a:solidFill>
                  <a:schemeClr val="tx1"/>
                </a:solidFill>
              </a:rPr>
              <a:t>that </a:t>
            </a:r>
            <a:r>
              <a:rPr lang="en-US" sz="2400" dirty="0">
                <a:solidFill>
                  <a:schemeClr val="tx1"/>
                </a:solidFill>
              </a:rPr>
              <a:t>share a common context, supporting the exchange of ideas, development of materials, and formation of </a:t>
            </a:r>
            <a:r>
              <a:rPr lang="en-US" sz="2400" dirty="0" smtClean="0">
                <a:solidFill>
                  <a:schemeClr val="tx1"/>
                </a:solidFill>
              </a:rPr>
              <a:t>understanding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 err="1" smtClean="0">
                <a:solidFill>
                  <a:schemeClr val="tx1"/>
                </a:solidFill>
              </a:rPr>
              <a:t>Birman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Desimone</a:t>
            </a:r>
            <a:r>
              <a:rPr lang="en-US" dirty="0">
                <a:solidFill>
                  <a:schemeClr val="tx1"/>
                </a:solidFill>
              </a:rPr>
              <a:t>, Porter &amp; </a:t>
            </a:r>
            <a:r>
              <a:rPr lang="en-US" dirty="0" err="1">
                <a:solidFill>
                  <a:schemeClr val="tx1"/>
                </a:solidFill>
              </a:rPr>
              <a:t>Garet</a:t>
            </a:r>
            <a:r>
              <a:rPr lang="en-US" dirty="0">
                <a:solidFill>
                  <a:schemeClr val="tx1"/>
                </a:solidFill>
              </a:rPr>
              <a:t>, 2000; </a:t>
            </a:r>
            <a:r>
              <a:rPr lang="en-US" dirty="0" err="1">
                <a:solidFill>
                  <a:schemeClr val="tx1"/>
                </a:solidFill>
              </a:rPr>
              <a:t>Garet</a:t>
            </a:r>
            <a:r>
              <a:rPr lang="en-US" dirty="0">
                <a:solidFill>
                  <a:schemeClr val="tx1"/>
                </a:solidFill>
              </a:rPr>
              <a:t>, et al., </a:t>
            </a:r>
            <a:r>
              <a:rPr lang="en-US" dirty="0" smtClean="0">
                <a:solidFill>
                  <a:schemeClr val="tx1"/>
                </a:solidFill>
              </a:rPr>
              <a:t>2001)</a:t>
            </a:r>
          </a:p>
          <a:p>
            <a:pPr marL="736092" lvl="5" indent="-274320"/>
            <a:endParaRPr lang="en-US" sz="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04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153400" cy="914400"/>
          </a:xfrm>
        </p:spPr>
        <p:txBody>
          <a:bodyPr anchor="ctr">
            <a:noAutofit/>
          </a:bodyPr>
          <a:lstStyle/>
          <a:p>
            <a:pPr lvl="0"/>
            <a:r>
              <a:rPr lang="en-US" dirty="0" smtClean="0"/>
              <a:t>Conclusion: Interpreting </a:t>
            </a:r>
            <a:r>
              <a:rPr lang="en-US" dirty="0"/>
              <a:t>the </a:t>
            </a:r>
            <a:r>
              <a:rPr lang="en-US" dirty="0" smtClean="0"/>
              <a:t>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467600" cy="5254752"/>
          </a:xfrm>
        </p:spPr>
        <p:txBody>
          <a:bodyPr>
            <a:noAutofit/>
          </a:bodyPr>
          <a:lstStyle/>
          <a:p>
            <a:pPr marL="411480" lvl="1" indent="-342900"/>
            <a:r>
              <a:rPr lang="en-US" sz="2400" dirty="0" smtClean="0">
                <a:solidFill>
                  <a:schemeClr val="tx1"/>
                </a:solidFill>
              </a:rPr>
              <a:t>Benefits of implementing the framework: </a:t>
            </a:r>
          </a:p>
          <a:p>
            <a:pPr marL="685800" lvl="2" indent="-342900"/>
            <a:r>
              <a:rPr lang="en-US" sz="2200" dirty="0">
                <a:solidFill>
                  <a:schemeClr val="tx1"/>
                </a:solidFill>
              </a:rPr>
              <a:t>Evidenced by research literature and </a:t>
            </a:r>
            <a:r>
              <a:rPr lang="en-US" sz="2200" dirty="0" smtClean="0">
                <a:solidFill>
                  <a:schemeClr val="tx1"/>
                </a:solidFill>
              </a:rPr>
              <a:t>outcomes from the field of virtual schooling and professional development</a:t>
            </a:r>
          </a:p>
          <a:p>
            <a:pPr marL="685800" lvl="2" indent="-342900"/>
            <a:r>
              <a:rPr lang="en-US" sz="2200" dirty="0" smtClean="0">
                <a:solidFill>
                  <a:schemeClr val="tx1"/>
                </a:solidFill>
              </a:rPr>
              <a:t>Optimize the </a:t>
            </a:r>
            <a:r>
              <a:rPr lang="en-US" sz="2200" dirty="0">
                <a:solidFill>
                  <a:schemeClr val="tx1"/>
                </a:solidFill>
              </a:rPr>
              <a:t>online instructional context </a:t>
            </a:r>
            <a:r>
              <a:rPr lang="en-US" sz="2200" dirty="0" smtClean="0">
                <a:solidFill>
                  <a:schemeClr val="tx1"/>
                </a:solidFill>
              </a:rPr>
              <a:t>and overall </a:t>
            </a:r>
            <a:r>
              <a:rPr lang="en-US" sz="2200" dirty="0">
                <a:solidFill>
                  <a:schemeClr val="tx1"/>
                </a:solidFill>
              </a:rPr>
              <a:t>quality of educational experience offered to students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sz="1050" dirty="0" smtClean="0">
              <a:solidFill>
                <a:schemeClr val="tx1"/>
              </a:solidFill>
            </a:endParaRPr>
          </a:p>
          <a:p>
            <a:pPr marL="342900" lvl="1"/>
            <a:r>
              <a:rPr lang="en-US" sz="2400" dirty="0" smtClean="0">
                <a:solidFill>
                  <a:schemeClr val="tx1"/>
                </a:solidFill>
              </a:rPr>
              <a:t>The </a:t>
            </a:r>
            <a:r>
              <a:rPr lang="en-US" sz="2400" dirty="0">
                <a:solidFill>
                  <a:schemeClr val="tx1"/>
                </a:solidFill>
              </a:rPr>
              <a:t>dimensions and distinctions of virtual school teaching presented in the framework </a:t>
            </a:r>
            <a:r>
              <a:rPr lang="en-US" sz="2400" dirty="0" smtClean="0">
                <a:solidFill>
                  <a:schemeClr val="tx1"/>
                </a:solidFill>
              </a:rPr>
              <a:t>can:</a:t>
            </a:r>
          </a:p>
          <a:p>
            <a:pPr marL="617220" lvl="2"/>
            <a:r>
              <a:rPr lang="en-US" sz="2200" dirty="0" smtClean="0">
                <a:solidFill>
                  <a:schemeClr val="tx1"/>
                </a:solidFill>
              </a:rPr>
              <a:t>Inform developing and existing </a:t>
            </a:r>
            <a:r>
              <a:rPr lang="en-US" sz="2200" dirty="0">
                <a:solidFill>
                  <a:schemeClr val="tx1"/>
                </a:solidFill>
              </a:rPr>
              <a:t>state-level certification </a:t>
            </a:r>
            <a:r>
              <a:rPr lang="en-US" sz="2200" dirty="0" smtClean="0">
                <a:solidFill>
                  <a:schemeClr val="tx1"/>
                </a:solidFill>
              </a:rPr>
              <a:t>requirements</a:t>
            </a:r>
          </a:p>
          <a:p>
            <a:pPr marL="617220" lvl="2"/>
            <a:r>
              <a:rPr lang="en-US" sz="2200" dirty="0" smtClean="0">
                <a:solidFill>
                  <a:schemeClr val="tx1"/>
                </a:solidFill>
              </a:rPr>
              <a:t>Inform developing virtual school policy </a:t>
            </a:r>
          </a:p>
        </p:txBody>
      </p:sp>
    </p:spTree>
    <p:extLst>
      <p:ext uri="{BB962C8B-B14F-4D97-AF65-F5344CB8AC3E}">
        <p14:creationId xmlns:p14="http://schemas.microsoft.com/office/powerpoint/2010/main" val="321691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715962"/>
          </a:xfrm>
        </p:spPr>
        <p:txBody>
          <a:bodyPr anchor="ctr"/>
          <a:lstStyle/>
          <a:p>
            <a:r>
              <a:rPr lang="en-US" dirty="0" smtClean="0"/>
              <a:t>Contact Information: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467600" cy="5407152"/>
          </a:xfrm>
        </p:spPr>
        <p:txBody>
          <a:bodyPr/>
          <a:lstStyle/>
          <a:p>
            <a:pPr marL="434340" lvl="1" indent="0">
              <a:buNone/>
            </a:pPr>
            <a:endParaRPr lang="en-US" sz="2800" dirty="0" smtClean="0"/>
          </a:p>
          <a:p>
            <a:pPr marL="434340" lvl="1" indent="0">
              <a:buNone/>
            </a:pPr>
            <a:r>
              <a:rPr lang="en-US" sz="2800" dirty="0" smtClean="0"/>
              <a:t>Meredith </a:t>
            </a:r>
            <a:r>
              <a:rPr lang="en-US" sz="2800" dirty="0" err="1" smtClean="0"/>
              <a:t>DiPietro</a:t>
            </a:r>
            <a:endParaRPr lang="en-US" sz="2800" dirty="0"/>
          </a:p>
          <a:p>
            <a:pPr marL="434340" lvl="1" indent="0">
              <a:buNone/>
            </a:pPr>
            <a:r>
              <a:rPr lang="en-US" sz="2800" dirty="0" smtClean="0"/>
              <a:t>University </a:t>
            </a:r>
            <a:r>
              <a:rPr lang="en-US" sz="2800" dirty="0"/>
              <a:t>of North Carolina Charlotte</a:t>
            </a:r>
            <a:endParaRPr lang="en-US" sz="2800" dirty="0" smtClean="0"/>
          </a:p>
          <a:p>
            <a:pPr marL="434340" lvl="1" indent="0">
              <a:buNone/>
            </a:pPr>
            <a:r>
              <a:rPr lang="en-US" sz="2800" dirty="0"/>
              <a:t>Email: </a:t>
            </a:r>
            <a:r>
              <a:rPr lang="en-US" sz="2800" dirty="0" smtClean="0">
                <a:solidFill>
                  <a:schemeClr val="tx2"/>
                </a:solidFill>
                <a:hlinkClick r:id="rId2"/>
              </a:rPr>
              <a:t>mdipietr@uncc.edu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1900" dirty="0" smtClean="0">
                <a:solidFill>
                  <a:schemeClr val="tx1"/>
                </a:solidFill>
              </a:rPr>
              <a:t/>
            </a:r>
            <a:br>
              <a:rPr lang="en-US" sz="1900" dirty="0" smtClean="0">
                <a:solidFill>
                  <a:schemeClr val="tx1"/>
                </a:solidFill>
              </a:rPr>
            </a:br>
            <a:endParaRPr lang="en-US" sz="1900" dirty="0" smtClean="0">
              <a:solidFill>
                <a:schemeClr val="tx1"/>
              </a:solidFill>
            </a:endParaRPr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2" y="3823273"/>
            <a:ext cx="3701470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508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2923"/>
            <a:ext cx="7467600" cy="829809"/>
          </a:xfrm>
        </p:spPr>
        <p:txBody>
          <a:bodyPr/>
          <a:lstStyle/>
          <a:p>
            <a:r>
              <a:rPr lang="en-US" dirty="0" smtClean="0"/>
              <a:t>Purpose &amp;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62743"/>
            <a:ext cx="7467600" cy="521120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/>
              <a:t>Purpose: </a:t>
            </a:r>
          </a:p>
          <a:p>
            <a:pPr lvl="1">
              <a:defRPr/>
            </a:pPr>
            <a:r>
              <a:rPr lang="en-US" sz="2400" dirty="0"/>
              <a:t>This </a:t>
            </a:r>
            <a:r>
              <a:rPr lang="en-US" sz="2400" dirty="0" smtClean="0"/>
              <a:t>presentation aims </a:t>
            </a:r>
            <a:r>
              <a:rPr lang="en-US" sz="2400" dirty="0"/>
              <a:t>to expand the existing body of research for virtual schooling by focusing on an underexplored </a:t>
            </a:r>
            <a:r>
              <a:rPr lang="en-US" sz="2400" dirty="0" smtClean="0"/>
              <a:t>area: professional development</a:t>
            </a:r>
          </a:p>
          <a:p>
            <a:pPr marL="365760" lvl="1" indent="0">
              <a:buNone/>
              <a:defRPr/>
            </a:pP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goal of this presentation is to provide a model and framework </a:t>
            </a:r>
            <a:r>
              <a:rPr lang="en-US" dirty="0" smtClean="0"/>
              <a:t>to:</a:t>
            </a:r>
          </a:p>
          <a:p>
            <a:pPr lvl="1"/>
            <a:r>
              <a:rPr lang="en-US" sz="2200" dirty="0"/>
              <a:t>i</a:t>
            </a:r>
            <a:r>
              <a:rPr lang="en-US" sz="2200" dirty="0" smtClean="0"/>
              <a:t>nform </a:t>
            </a:r>
            <a:r>
              <a:rPr lang="en-US" sz="2200" dirty="0"/>
              <a:t>the development of new professional development programs and </a:t>
            </a:r>
            <a:endParaRPr lang="en-US" sz="2200" dirty="0" smtClean="0"/>
          </a:p>
          <a:p>
            <a:pPr lvl="1"/>
            <a:r>
              <a:rPr lang="en-US" sz="2200" dirty="0" smtClean="0"/>
              <a:t>evaluating </a:t>
            </a:r>
            <a:r>
              <a:rPr lang="en-US" sz="2200" dirty="0"/>
              <a:t>existing professional development </a:t>
            </a:r>
            <a:r>
              <a:rPr lang="en-US" sz="2200" dirty="0" smtClean="0"/>
              <a:t>programs </a:t>
            </a:r>
            <a:r>
              <a:rPr lang="en-US" sz="2200" dirty="0"/>
              <a:t>for VS teachers. 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397571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41"/>
            <a:ext cx="7467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Distinctions of K-12 Virtual School Professional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0719"/>
            <a:ext cx="7467600" cy="52578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Understanding Virtual School Pedagogy: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1"/>
            <a:r>
              <a:rPr lang="en-US" sz="2400" u="sng" dirty="0" smtClean="0">
                <a:solidFill>
                  <a:schemeClr val="tx1"/>
                </a:solidFill>
              </a:rPr>
              <a:t>Pedagogic practices</a:t>
            </a:r>
            <a:r>
              <a:rPr lang="en-US" sz="2400" dirty="0" smtClean="0">
                <a:solidFill>
                  <a:schemeClr val="tx1"/>
                </a:solidFill>
              </a:rPr>
              <a:t>: instructional strategies and techniques to support students’ achievement</a:t>
            </a:r>
          </a:p>
          <a:p>
            <a:pPr lvl="1"/>
            <a:r>
              <a:rPr lang="en-US" sz="2400" u="sng" dirty="0" smtClean="0">
                <a:solidFill>
                  <a:schemeClr val="tx1"/>
                </a:solidFill>
              </a:rPr>
              <a:t>Technology practices</a:t>
            </a:r>
            <a:r>
              <a:rPr lang="en-US" sz="2400" dirty="0" smtClean="0">
                <a:solidFill>
                  <a:schemeClr val="tx1"/>
                </a:solidFill>
              </a:rPr>
              <a:t>: the selection and integration of web-based or computer based resources to support students’ development of content knowledge</a:t>
            </a:r>
            <a:r>
              <a:rPr lang="en-US" sz="1800" dirty="0" smtClean="0">
                <a:solidFill>
                  <a:schemeClr val="tx1"/>
                </a:solidFill>
              </a:rPr>
              <a:t/>
            </a:r>
            <a:br>
              <a:rPr lang="en-US" sz="1800" dirty="0" smtClean="0">
                <a:solidFill>
                  <a:schemeClr val="tx1"/>
                </a:solidFill>
              </a:rPr>
            </a:br>
            <a:endParaRPr lang="en-US" sz="1800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Professional </a:t>
            </a:r>
            <a:r>
              <a:rPr lang="en-US" dirty="0"/>
              <a:t>Development: Identifying Needs</a:t>
            </a:r>
          </a:p>
          <a:p>
            <a:pPr marL="617220" lvl="2"/>
            <a:r>
              <a:rPr lang="en-US" sz="2400" dirty="0"/>
              <a:t>Differentiation and distinctions of pedagogic and technological strategies used by virtual school teachers to meet varying content and curricular </a:t>
            </a:r>
            <a:r>
              <a:rPr lang="en-US" sz="2400" dirty="0" smtClean="0"/>
              <a:t>goals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1523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Methods: Understanding </a:t>
            </a:r>
            <a:r>
              <a:rPr lang="en-US" dirty="0"/>
              <a:t>Distinctions in </a:t>
            </a:r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199"/>
            <a:ext cx="7467600" cy="50836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700" dirty="0" smtClean="0"/>
              <a:t>Utilizing a cross case analysis approach to reexamine existing data:</a:t>
            </a:r>
            <a:br>
              <a:rPr lang="en-US" sz="2700" dirty="0" smtClean="0"/>
            </a:br>
            <a:endParaRPr lang="en-US" sz="1400" dirty="0" smtClean="0"/>
          </a:p>
          <a:p>
            <a:pPr lvl="1"/>
            <a:r>
              <a:rPr lang="en-US" sz="2400" dirty="0" smtClean="0"/>
              <a:t>2 sets of Interview Data: Conducted </a:t>
            </a:r>
            <a:r>
              <a:rPr lang="en-US" sz="2400" dirty="0"/>
              <a:t>with in-service Virtual School Teachers </a:t>
            </a:r>
            <a:r>
              <a:rPr lang="en-US" sz="2400" dirty="0" smtClean="0"/>
              <a:t>representing </a:t>
            </a:r>
            <a:r>
              <a:rPr lang="en-US" sz="2400" dirty="0"/>
              <a:t>four main content areas: math, science, English, and history/social studies </a:t>
            </a:r>
            <a:r>
              <a:rPr lang="en-US" sz="2400" dirty="0" smtClean="0"/>
              <a:t>from two virtual schools</a:t>
            </a:r>
          </a:p>
          <a:p>
            <a:pPr marL="365760" lvl="1" indent="0">
              <a:buNone/>
            </a:pPr>
            <a:endParaRPr lang="en-US" sz="1400" dirty="0" smtClean="0"/>
          </a:p>
          <a:p>
            <a:pPr lvl="1"/>
            <a:r>
              <a:rPr lang="en-US" sz="2400" dirty="0" smtClean="0"/>
              <a:t>2 sets of Survey Data:  Administration of the Virtual School Teacher Survey to two virtual schools</a:t>
            </a:r>
            <a:endParaRPr lang="en-US" sz="2400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28432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14" y="0"/>
            <a:ext cx="8011886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Understanding Virtual School Professional development: </a:t>
            </a:r>
            <a:r>
              <a:rPr lang="en-US" u="sng" dirty="0" smtClean="0">
                <a:solidFill>
                  <a:schemeClr val="tx1"/>
                </a:solidFill>
              </a:rPr>
              <a:t>Identifying </a:t>
            </a:r>
            <a:r>
              <a:rPr lang="en-US" u="sng" dirty="0">
                <a:solidFill>
                  <a:schemeClr val="tx1"/>
                </a:solidFill>
              </a:rPr>
              <a:t>Needs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93371"/>
            <a:ext cx="7859486" cy="54646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Outcomes of Cross Case Analysis:</a:t>
            </a:r>
          </a:p>
          <a:p>
            <a:r>
              <a:rPr lang="en-US" sz="2200" dirty="0" smtClean="0"/>
              <a:t>Interview data: A framework to categorize virtual </a:t>
            </a:r>
            <a:r>
              <a:rPr lang="en-US" sz="2200" dirty="0"/>
              <a:t>school teachers </a:t>
            </a:r>
            <a:r>
              <a:rPr lang="en-US" sz="2200" i="1" u="sng" dirty="0"/>
              <a:t>content specific</a:t>
            </a:r>
            <a:r>
              <a:rPr lang="en-US" sz="2200" i="1" dirty="0"/>
              <a:t> </a:t>
            </a:r>
            <a:r>
              <a:rPr lang="en-US" sz="2200" dirty="0"/>
              <a:t>use of </a:t>
            </a:r>
            <a:r>
              <a:rPr lang="en-US" sz="2200" i="1" dirty="0"/>
              <a:t>pedagogic and technology </a:t>
            </a:r>
            <a:r>
              <a:rPr lang="en-US" sz="2200" i="1" dirty="0" smtClean="0"/>
              <a:t>practices </a:t>
            </a:r>
            <a:r>
              <a:rPr lang="en-US" sz="2200" dirty="0" smtClean="0"/>
              <a:t>to facilitate:</a:t>
            </a:r>
          </a:p>
          <a:p>
            <a:pPr lvl="1"/>
            <a:r>
              <a:rPr lang="en-US" sz="2000" u="sng" dirty="0" smtClean="0"/>
              <a:t>students’ knowledge construction</a:t>
            </a:r>
            <a:r>
              <a:rPr lang="en-US" sz="2000" dirty="0" smtClean="0"/>
              <a:t>, </a:t>
            </a:r>
            <a:r>
              <a:rPr lang="en-US" sz="2000" u="sng" dirty="0" smtClean="0"/>
              <a:t>support student learning</a:t>
            </a:r>
            <a:r>
              <a:rPr lang="en-US" sz="2000" dirty="0" smtClean="0"/>
              <a:t>, </a:t>
            </a:r>
            <a:r>
              <a:rPr lang="en-US" sz="2000" u="sng" dirty="0" smtClean="0"/>
              <a:t>engage students with the content</a:t>
            </a:r>
            <a:r>
              <a:rPr lang="en-US" sz="2000" dirty="0" smtClean="0"/>
              <a:t>, and </a:t>
            </a:r>
            <a:r>
              <a:rPr lang="en-US" sz="2000" u="sng" dirty="0" smtClean="0"/>
              <a:t>make the content accessible</a:t>
            </a:r>
            <a:r>
              <a:rPr lang="en-US" u="sng" dirty="0"/>
              <a:t/>
            </a:r>
            <a:br>
              <a:rPr lang="en-US" u="sng" dirty="0"/>
            </a:br>
            <a:r>
              <a:rPr lang="en-US" sz="1600" dirty="0"/>
              <a:t>(</a:t>
            </a:r>
            <a:r>
              <a:rPr lang="en-US" sz="1600" dirty="0" err="1"/>
              <a:t>DiPietro</a:t>
            </a:r>
            <a:r>
              <a:rPr lang="en-US" sz="1600" dirty="0"/>
              <a:t>, 2008, </a:t>
            </a:r>
            <a:r>
              <a:rPr lang="en-US" sz="1600" dirty="0" err="1"/>
              <a:t>DiPietro</a:t>
            </a:r>
            <a:r>
              <a:rPr lang="en-US" sz="1600" dirty="0"/>
              <a:t>, 2010, </a:t>
            </a:r>
            <a:r>
              <a:rPr lang="en-US" sz="1600" dirty="0" err="1"/>
              <a:t>DiPietro</a:t>
            </a:r>
            <a:r>
              <a:rPr lang="en-US" sz="1600" dirty="0"/>
              <a:t>, Submitted)</a:t>
            </a:r>
          </a:p>
          <a:p>
            <a:endParaRPr lang="en-US" sz="1400" dirty="0" smtClean="0"/>
          </a:p>
          <a:p>
            <a:r>
              <a:rPr lang="en-US" sz="2200" dirty="0" smtClean="0"/>
              <a:t>Survey Data: Virtual school teachers identified 3 main areas as a professional development need:</a:t>
            </a:r>
          </a:p>
          <a:p>
            <a:pPr lvl="1"/>
            <a:r>
              <a:rPr lang="en-US" sz="2200" dirty="0"/>
              <a:t>Technology based skills	</a:t>
            </a:r>
            <a:endParaRPr lang="en-US" sz="2200" dirty="0" smtClean="0"/>
          </a:p>
          <a:p>
            <a:pPr lvl="1"/>
            <a:r>
              <a:rPr lang="en-US" sz="2200" u="sng" dirty="0" smtClean="0"/>
              <a:t>Content </a:t>
            </a:r>
            <a:r>
              <a:rPr lang="en-US" sz="2200" u="sng" dirty="0"/>
              <a:t>based </a:t>
            </a:r>
            <a:r>
              <a:rPr lang="en-US" sz="2200" dirty="0"/>
              <a:t>technology </a:t>
            </a:r>
            <a:r>
              <a:rPr lang="en-US" sz="2200" dirty="0" smtClean="0"/>
              <a:t>integration</a:t>
            </a:r>
          </a:p>
          <a:p>
            <a:pPr lvl="1"/>
            <a:r>
              <a:rPr lang="en-US" sz="2200" dirty="0" smtClean="0"/>
              <a:t>Finding </a:t>
            </a:r>
            <a:r>
              <a:rPr lang="en-US" sz="2200" dirty="0"/>
              <a:t>and evaluating quality resources for my online </a:t>
            </a:r>
            <a:r>
              <a:rPr lang="en-US" sz="2200" dirty="0" smtClean="0"/>
              <a:t>classes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017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74" y="567422"/>
            <a:ext cx="8186252" cy="5985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11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731838"/>
          </a:xfrm>
        </p:spPr>
        <p:txBody>
          <a:bodyPr/>
          <a:lstStyle/>
          <a:p>
            <a:r>
              <a:rPr lang="en-US" dirty="0" smtClean="0"/>
              <a:t>Common 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467600" cy="5330952"/>
          </a:xfrm>
        </p:spPr>
        <p:txBody>
          <a:bodyPr>
            <a:normAutofit/>
          </a:bodyPr>
          <a:lstStyle/>
          <a:p>
            <a:r>
              <a:rPr lang="en-US" dirty="0" smtClean="0"/>
              <a:t>Unifying themes: Use of practices to facilitate students interaction with and understanding of the content in a meaningful way.</a:t>
            </a:r>
            <a:br>
              <a:rPr lang="en-US" dirty="0" smtClean="0"/>
            </a:br>
            <a:endParaRPr lang="en-US" sz="1200" dirty="0" smtClean="0"/>
          </a:p>
          <a:p>
            <a:r>
              <a:rPr lang="en-US" dirty="0" smtClean="0"/>
              <a:t>Common to All VS Teachers:</a:t>
            </a:r>
          </a:p>
          <a:p>
            <a:pPr lvl="1"/>
            <a:r>
              <a:rPr lang="en-US" dirty="0" smtClean="0"/>
              <a:t>Strategies for delivering content &amp; Interact with students (both 1 on 1 and in group setting): </a:t>
            </a:r>
          </a:p>
          <a:p>
            <a:pPr lvl="2"/>
            <a:r>
              <a:rPr lang="en-US" dirty="0" err="1" smtClean="0"/>
              <a:t>Wimba</a:t>
            </a:r>
            <a:r>
              <a:rPr lang="en-US" dirty="0" smtClean="0"/>
              <a:t>, Instant Messaging, Texting 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Utilize the tools of the LMS: Built in assessments, Use strategies to organize content effectively</a:t>
            </a:r>
            <a:br>
              <a:rPr lang="en-US" dirty="0" smtClean="0"/>
            </a:br>
            <a:endParaRPr lang="en-US" sz="1600" dirty="0" smtClean="0"/>
          </a:p>
          <a:p>
            <a:pPr lvl="1"/>
            <a:r>
              <a:rPr lang="en-US" dirty="0" smtClean="0"/>
              <a:t>Facilitate student understanding of the content using technology tools: </a:t>
            </a:r>
          </a:p>
          <a:p>
            <a:pPr lvl="2"/>
            <a:r>
              <a:rPr lang="en-US" dirty="0" smtClean="0"/>
              <a:t>Wikis, </a:t>
            </a:r>
            <a:r>
              <a:rPr lang="en-US" dirty="0" err="1" smtClean="0"/>
              <a:t>WebQuests</a:t>
            </a:r>
            <a:r>
              <a:rPr lang="en-US" dirty="0" smtClean="0"/>
              <a:t>, </a:t>
            </a:r>
            <a:r>
              <a:rPr lang="en-US" dirty="0" err="1" smtClean="0"/>
              <a:t>Animoto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75356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655638"/>
          </a:xfrm>
        </p:spPr>
        <p:txBody>
          <a:bodyPr/>
          <a:lstStyle/>
          <a:p>
            <a:r>
              <a:rPr lang="en-US" dirty="0" smtClean="0"/>
              <a:t>Differentiating 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467600" cy="5330952"/>
          </a:xfrm>
        </p:spPr>
        <p:txBody>
          <a:bodyPr>
            <a:normAutofit/>
          </a:bodyPr>
          <a:lstStyle/>
          <a:p>
            <a:r>
              <a:rPr lang="en-US" dirty="0"/>
              <a:t>Unique: English</a:t>
            </a:r>
          </a:p>
          <a:p>
            <a:pPr lvl="1"/>
            <a:r>
              <a:rPr lang="en-US" dirty="0"/>
              <a:t>Blogs, Discussions, collaborative writing </a:t>
            </a:r>
            <a:r>
              <a:rPr lang="en-US" dirty="0" smtClean="0"/>
              <a:t>tools, practices that facilitate students writing skills</a:t>
            </a:r>
          </a:p>
          <a:p>
            <a:pPr lvl="1"/>
            <a:endParaRPr lang="en-US" dirty="0"/>
          </a:p>
          <a:p>
            <a:r>
              <a:rPr lang="en-US" dirty="0"/>
              <a:t>Unique: </a:t>
            </a:r>
            <a:r>
              <a:rPr lang="en-US" dirty="0" smtClean="0"/>
              <a:t>Math/Science</a:t>
            </a:r>
            <a:endParaRPr lang="en-US" dirty="0"/>
          </a:p>
          <a:p>
            <a:pPr lvl="1"/>
            <a:r>
              <a:rPr lang="en-US" dirty="0"/>
              <a:t>Tools to support students understanding of complex concepts – teacher created simulations </a:t>
            </a:r>
            <a:r>
              <a:rPr lang="en-US" dirty="0" smtClean="0"/>
              <a:t>(</a:t>
            </a:r>
            <a:r>
              <a:rPr lang="en-US" dirty="0"/>
              <a:t>Scratch</a:t>
            </a:r>
            <a:r>
              <a:rPr lang="en-US" dirty="0" smtClean="0"/>
              <a:t>), access to environments that could allow students to have concrete experiences with content (Second life example)</a:t>
            </a:r>
          </a:p>
          <a:p>
            <a:pPr lvl="1"/>
            <a:endParaRPr lang="en-US" dirty="0"/>
          </a:p>
          <a:p>
            <a:r>
              <a:rPr lang="en-US" dirty="0" smtClean="0"/>
              <a:t>Social Studies/History, Geography</a:t>
            </a:r>
          </a:p>
          <a:p>
            <a:pPr lvl="1"/>
            <a:r>
              <a:rPr lang="en-US" dirty="0" smtClean="0"/>
              <a:t>Visual representations of history (time line creators) and interactive maps (Google earth), wikis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98219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6924"/>
            <a:ext cx="8120743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Future Work:</a:t>
            </a:r>
            <a:br>
              <a:rPr lang="en-US" dirty="0" smtClean="0"/>
            </a:br>
            <a:r>
              <a:rPr lang="en-US" dirty="0" smtClean="0"/>
              <a:t>What Content Specific Skills Are Required?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47463850"/>
              </p:ext>
            </p:extLst>
          </p:nvPr>
        </p:nvGraphicFramePr>
        <p:xfrm>
          <a:off x="457199" y="1787419"/>
          <a:ext cx="7837715" cy="426937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50570"/>
                <a:gridCol w="1719943"/>
                <a:gridCol w="1262394"/>
                <a:gridCol w="1302783"/>
                <a:gridCol w="1702025"/>
              </a:tblGrid>
              <a:tr h="127363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Content Area</a:t>
                      </a:r>
                      <a:r>
                        <a:rPr lang="en-US" sz="1800" baseline="0" dirty="0" smtClean="0"/>
                        <a:t> 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u="sng" strike="noStrike" dirty="0" smtClean="0"/>
                        <a:t>Knowledge construction</a:t>
                      </a:r>
                      <a:endParaRPr lang="en-US" sz="1800" strike="no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sng" strike="noStrike" dirty="0" smtClean="0"/>
                        <a:t>Support student learning</a:t>
                      </a:r>
                      <a:endParaRPr lang="en-US" sz="1800" strike="no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sng" strike="noStrike" dirty="0" smtClean="0"/>
                        <a:t>Engage students with the content</a:t>
                      </a:r>
                      <a:r>
                        <a:rPr lang="en-US" sz="1800" strike="noStrike" dirty="0" smtClean="0"/>
                        <a:t> </a:t>
                      </a:r>
                      <a:endParaRPr lang="en-US" sz="1800" strike="no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sng" strike="noStrike" dirty="0" smtClean="0"/>
                        <a:t>Make the content accessible</a:t>
                      </a:r>
                      <a:endParaRPr lang="en-US" sz="1800" strike="noStrike" dirty="0" smtClean="0"/>
                    </a:p>
                    <a:p>
                      <a:endParaRPr lang="en-US" sz="1800" strike="noStrike" dirty="0"/>
                    </a:p>
                  </a:txBody>
                  <a:tcPr/>
                </a:tc>
              </a:tr>
              <a:tr h="54947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English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</a:tr>
              <a:tr h="94840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Social Studies/History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</a:tr>
              <a:tr h="54947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Math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</a:tr>
              <a:tr h="94840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Science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43357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Presentation_Final</Template>
  <TotalTime>1179</TotalTime>
  <Words>500</Words>
  <Application>Microsoft Office PowerPoint</Application>
  <PresentationFormat>On-screen Show (4:3)</PresentationFormat>
  <Paragraphs>88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Oriel</vt:lpstr>
      <vt:lpstr>The Pedagogy &amp; Practice of Virtual School Teaching: Meeting the Needs of Virtual School Teachers through Professional Development</vt:lpstr>
      <vt:lpstr>Purpose &amp; Goal</vt:lpstr>
      <vt:lpstr>Distinctions of K-12 Virtual School Professional Development</vt:lpstr>
      <vt:lpstr>Methods: Understanding Distinctions in Practice</vt:lpstr>
      <vt:lpstr>Understanding Virtual School Professional development: Identifying Needs</vt:lpstr>
      <vt:lpstr>PowerPoint Presentation</vt:lpstr>
      <vt:lpstr>Common themes</vt:lpstr>
      <vt:lpstr>Differentiating themes</vt:lpstr>
      <vt:lpstr>Future Work: What Content Specific Skills Are Required?</vt:lpstr>
      <vt:lpstr>Fulfilling Content Needs</vt:lpstr>
      <vt:lpstr>Support From Existing Literature</vt:lpstr>
      <vt:lpstr>Conclusion: Interpreting the Value</vt:lpstr>
      <vt:lpstr>Contact Information:</vt:lpstr>
    </vt:vector>
  </TitlesOfParts>
  <Company>ASU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Connections:  Preparing Teachers for Online Environments Through Partnerships between  Virtual Schools and  Teacher Education Programs</dc:title>
  <dc:creator>Leanna Archambault</dc:creator>
  <cp:lastModifiedBy>Meredith DiPietro</cp:lastModifiedBy>
  <cp:revision>51</cp:revision>
  <dcterms:created xsi:type="dcterms:W3CDTF">2011-11-03T02:21:35Z</dcterms:created>
  <dcterms:modified xsi:type="dcterms:W3CDTF">2011-11-11T21:19:11Z</dcterms:modified>
</cp:coreProperties>
</file>